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66" autoAdjust="0"/>
  </p:normalViewPr>
  <p:slideViewPr>
    <p:cSldViewPr snapToGrid="0">
      <p:cViewPr varScale="1">
        <p:scale>
          <a:sx n="80" d="100"/>
          <a:sy n="80" d="100"/>
        </p:scale>
        <p:origin x="6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F5723-8CDA-4F69-99ED-21022524C97C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10013-435F-44D9-9E35-9DDFDE8909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896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10013-435F-44D9-9E35-9DDFDE8909A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55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10013-435F-44D9-9E35-9DDFDE8909A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08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81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12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6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33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53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73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298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760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79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94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38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95C06-B750-4466-B452-3F2AD674B6DE}" type="datetimeFigureOut">
              <a:rPr lang="ru-RU" smtClean="0"/>
              <a:t>10.02.2023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ACB44-B0A7-48CF-950B-3B59BB84FF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076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12490" y="629264"/>
            <a:ext cx="9144000" cy="977081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4000" dirty="0" smtClean="0"/>
              <a:t>Лекция </a:t>
            </a:r>
            <a:r>
              <a:rPr lang="ru-RU" sz="4000" dirty="0" smtClean="0"/>
              <a:t>9. </a:t>
            </a:r>
            <a:r>
              <a:rPr lang="ru-RU" sz="4000" dirty="0" smtClean="0"/>
              <a:t>Сжатие данных с потерями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1966453"/>
            <a:ext cx="9144000" cy="3291348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1. Необходимость сжатия</a:t>
            </a:r>
          </a:p>
          <a:p>
            <a:pPr algn="l"/>
            <a:r>
              <a:rPr lang="ru-RU" dirty="0"/>
              <a:t>2. Сжатие аудиоданных</a:t>
            </a:r>
          </a:p>
          <a:p>
            <a:pPr algn="l"/>
            <a:r>
              <a:rPr lang="ru-RU" dirty="0"/>
              <a:t>3. Сжатие </a:t>
            </a:r>
            <a:r>
              <a:rPr lang="ru-RU" dirty="0" smtClean="0"/>
              <a:t>изображений</a:t>
            </a:r>
          </a:p>
          <a:p>
            <a:pPr algn="l"/>
            <a:r>
              <a:rPr lang="ru-RU" dirty="0" smtClean="0"/>
              <a:t>4. </a:t>
            </a:r>
            <a:r>
              <a:rPr lang="ru-RU" smtClean="0"/>
              <a:t>Сжатие видеоданных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1852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Пример сжатия изображения</a:t>
            </a:r>
            <a:endParaRPr lang="ru-RU" sz="4000" dirty="0"/>
          </a:p>
        </p:txBody>
      </p:sp>
      <p:pic>
        <p:nvPicPr>
          <p:cNvPr id="7" name="Picture 2" descr="https://thecode.media/wp-content/uploads/2020/11/image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17" y="1924665"/>
            <a:ext cx="10236566" cy="33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71484" y="5555226"/>
            <a:ext cx="292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Оригинал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892413" y="5553229"/>
            <a:ext cx="322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Сжатие в 415 раз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926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Алгоритмы сжатия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2975" y="1081088"/>
            <a:ext cx="10515600" cy="4929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 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1184305"/>
            <a:ext cx="1051560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JPEG</a:t>
            </a:r>
            <a:endParaRPr lang="ru-RU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Идея алгоритма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-в 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частотном представлении основную информации несут низкие частоты. Высокие частоты описывают шум и несущественные детали. Удаление 50% высокочастотной информации повлечет за собой удаление 5% полезной информации содержащейся в изображении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Изображение разбивается на матрицы (квадраты) 8 х 8 пикселов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 каждой матрице применяется дискретное косинусное преобразование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Из ряда гармоник выбираются только низкочастотные гармоники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Применяется сжатие алгоритмом Хаффмана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ru-RU" sz="2000" b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Ксж</a:t>
            </a:r>
            <a:r>
              <a:rPr lang="ru-RU" sz="2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=2-200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Симметричность: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ru-RU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JPEG-2000</a:t>
            </a:r>
          </a:p>
          <a:p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Отличия от 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JPEG</a:t>
            </a:r>
          </a:p>
          <a:p>
            <a:pPr lvl="0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Вместо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дискретного косинусного преобразования (DCT) используется дискретное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йвлет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-преобразование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(DWT).</a:t>
            </a:r>
          </a:p>
          <a:p>
            <a:pPr lvl="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Вместо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кодирования по Хаффману используется арифметическое сжатие.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Ксж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=2-200</a:t>
            </a: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Симметричность: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1-1,5</a:t>
            </a:r>
            <a:endParaRPr lang="ru-RU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38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Фрактальное сжатие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23950"/>
            <a:ext cx="10515600" cy="12947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/>
              <a:t>Идея </a:t>
            </a:r>
            <a:r>
              <a:rPr lang="ru-RU" sz="2000" dirty="0" smtClean="0"/>
              <a:t> </a:t>
            </a:r>
            <a:r>
              <a:rPr lang="ru-RU" sz="2000" dirty="0"/>
              <a:t>метода сжатия </a:t>
            </a:r>
            <a:r>
              <a:rPr lang="ru-RU" sz="2000" dirty="0" smtClean="0"/>
              <a:t>-  </a:t>
            </a:r>
            <a:r>
              <a:rPr lang="ru-RU" sz="2000" dirty="0"/>
              <a:t>чтобы заменить исходное изображение, на построенное с использованием </a:t>
            </a:r>
            <a:r>
              <a:rPr lang="ru-RU" sz="2000" dirty="0" smtClean="0"/>
              <a:t>фракталов (объектов-прототипов).</a:t>
            </a:r>
            <a:endParaRPr lang="ru-RU" sz="2000" b="1" dirty="0"/>
          </a:p>
          <a:p>
            <a:pPr marL="0" indent="0">
              <a:buNone/>
            </a:pPr>
            <a:endParaRPr lang="ru-RU" sz="3200" b="1" dirty="0"/>
          </a:p>
          <a:p>
            <a:pPr marL="0" indent="0">
              <a:buNone/>
            </a:pPr>
            <a:endParaRPr lang="ru-RU" sz="2000" dirty="0"/>
          </a:p>
        </p:txBody>
      </p:sp>
      <p:pic>
        <p:nvPicPr>
          <p:cNvPr id="4" name="Рисунок 3" descr="Папоротник Барнсли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123" y="1837385"/>
            <a:ext cx="1319980" cy="396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574" y="2123409"/>
            <a:ext cx="3355329" cy="28418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42574" y="5447071"/>
            <a:ext cx="4012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Ксж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=2-2000</a:t>
            </a:r>
          </a:p>
          <a:p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Симметричность 100-100000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524432" y="2073508"/>
            <a:ext cx="3571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Папоротник Барнсли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/>
              <a:t>Задается 4 преобразованиями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08490" y="2123409"/>
            <a:ext cx="3165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Треугольник </a:t>
            </a:r>
            <a:r>
              <a:rPr lang="ru-RU" dirty="0" err="1" smtClean="0"/>
              <a:t>Серпинского</a:t>
            </a:r>
            <a:r>
              <a:rPr lang="ru-RU" dirty="0" smtClean="0"/>
              <a:t>. Задается 3 преобразованиями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10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Сжатие видеоданных</a:t>
            </a:r>
            <a:endParaRPr lang="ru-RU" sz="4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38199" y="1790090"/>
            <a:ext cx="10409903" cy="3463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сжатии используется несколько типов избыточности: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ru-RU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когерентность областей изображения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малое изменение цвета изображения в соседних пикселах (свойство, которое эксплуатируют все алгоритмы сжатия изображений с потерями);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ru-RU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избыточность в цветовых плоскостях -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используется большая важность яркости изображения для восприятия;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ru-RU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подобие между кадрами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использование того факта, что на скорости 25 кадров в секунду, как правило, соседние кадры изменяются незначительно.</a:t>
            </a: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Избыточность видеоданных</a:t>
            </a:r>
            <a:endParaRPr lang="ru-RU" sz="40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" y="1311951"/>
            <a:ext cx="10616381" cy="55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6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3572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err="1" smtClean="0"/>
              <a:t>Межкадровая</a:t>
            </a:r>
            <a:r>
              <a:rPr lang="ru-RU" sz="4000" dirty="0" smtClean="0"/>
              <a:t> разность</a:t>
            </a:r>
            <a:endParaRPr lang="ru-RU" sz="4000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988" y="1799303"/>
            <a:ext cx="8735500" cy="42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3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8089" y="698089"/>
            <a:ext cx="10881853" cy="80624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Типы кадров</a:t>
            </a:r>
            <a:endParaRPr lang="ru-RU" sz="4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37" y="1820682"/>
            <a:ext cx="8412072" cy="455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835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Алгоритм сжатия видео</a:t>
            </a:r>
            <a:endParaRPr lang="ru-RU" sz="4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1444044"/>
            <a:ext cx="10439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Подготовка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макроблоков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( 4 блока 8 х 8 пикселов)Для каждого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макроблока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определяется,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каким образом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он будет сжат. В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-кадрах все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макроблоки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сжимаются независимо. В Р-кадрах блок либо сжимается независимо, либо представляет собой разность с одним из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макроблоков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предыдущем опорном кадре, на который ссылается Р-кадр.</a:t>
            </a:r>
          </a:p>
          <a:p>
            <a:pPr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2. Для Р- и В-блоков производится вычисление разности с соответствующим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макроблоком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опорном кадре.</a:t>
            </a:r>
          </a:p>
          <a:p>
            <a:pPr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ДКП</a:t>
            </a:r>
          </a:p>
          <a:p>
            <a:pPr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Квантование.</a:t>
            </a:r>
          </a:p>
          <a:p>
            <a:pPr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Зигзаг-сканирование.</a:t>
            </a:r>
          </a:p>
          <a:p>
            <a:pPr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Групповое кодирование.</a:t>
            </a:r>
          </a:p>
          <a:p>
            <a:pPr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Кодирование Хаффмана.</a:t>
            </a:r>
          </a:p>
          <a:p>
            <a:pPr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декодировании весь конвейер повторяется для обратных преобразований, начиная с конца.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08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417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Форматы сжатия видео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97858"/>
            <a:ext cx="10515600" cy="487910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r>
              <a:rPr 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-JPEG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(или M-JPEG) 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каждый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кадр сжимается независимо алгоритмом JPEG. </a:t>
            </a:r>
            <a:r>
              <a:rPr lang="ru-RU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</a:t>
            </a: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разрешение (сжатие):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 и разрешение произвольные, сжатие в 5-10 раз.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Достоинства: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 быстрый произвольный доступ. Легко редактировать поток. Низкая стоимость аппаратной реализации.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 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сравнительно низкая степень сжатия</a:t>
            </a:r>
            <a:r>
              <a:rPr lang="ru-RU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smtClean="0"/>
              <a:t>MPEG-</a:t>
            </a:r>
            <a:r>
              <a:rPr lang="ru-RU" b="1" dirty="0" smtClean="0"/>
              <a:t>2</a:t>
            </a:r>
            <a:endParaRPr lang="en-US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Алгоритм </a:t>
            </a:r>
            <a:r>
              <a:rPr lang="ru-RU" dirty="0" smtClean="0"/>
              <a:t>MPEG-2 </a:t>
            </a:r>
            <a:r>
              <a:rPr lang="ru-RU" dirty="0"/>
              <a:t>в целом соответствует описанной выше общей схеме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/>
              <a:t>построения алгоритмов сжатия.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Характеристики </a:t>
            </a:r>
            <a:r>
              <a:rPr lang="en-US" b="1" dirty="0" smtClean="0"/>
              <a:t>MPEG-</a:t>
            </a:r>
            <a:r>
              <a:rPr lang="ru-RU" b="1" dirty="0" smtClean="0"/>
              <a:t>2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Поток, разрешение: </a:t>
            </a:r>
            <a:r>
              <a:rPr lang="ru-RU" dirty="0"/>
              <a:t>3-15 Мбит/с, универсальный.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Достоинства: </a:t>
            </a:r>
            <a:r>
              <a:rPr lang="ru-RU" dirty="0"/>
              <a:t>поддержка достаточно серьезных звуковых стандартов </a:t>
            </a:r>
            <a:r>
              <a:rPr lang="ru-RU" dirty="0" err="1"/>
              <a:t>Dolby</a:t>
            </a:r>
            <a:r>
              <a:rPr lang="ru-RU" dirty="0"/>
              <a:t> </a:t>
            </a:r>
            <a:r>
              <a:rPr lang="ru-RU" dirty="0" err="1"/>
              <a:t>Digital</a:t>
            </a:r>
            <a:r>
              <a:rPr lang="ru-RU" dirty="0"/>
              <a:t> S.I, DTS, высокая универсальность, сравнительная простота аппаратной реализации.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/>
              <a:t>Недостатки: </a:t>
            </a:r>
            <a:r>
              <a:rPr lang="ru-RU" dirty="0"/>
              <a:t>недостаточная на сегодня степень сжатия</a:t>
            </a:r>
          </a:p>
        </p:txBody>
      </p:sp>
    </p:spTree>
    <p:extLst>
      <p:ext uri="{BB962C8B-B14F-4D97-AF65-F5344CB8AC3E}">
        <p14:creationId xmlns:p14="http://schemas.microsoft.com/office/powerpoint/2010/main" val="2496222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92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Форматы сжатия видео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07691"/>
            <a:ext cx="10515600" cy="370676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MPEG-4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технологию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фрактального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сжатия изображений.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Характеристики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MPEG-4: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Поток, разрешение: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0,0048-20 Мбит/с, поддерживаются все основные стандарты видеопотоков.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достаточно прогрессивных звуковых стандартов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высокая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степень универсальности, поддержка новых технологий (различные виды синтеза звука и изображения).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высокая сложность реализации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510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65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/>
              <a:t> 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Необходимость сжатия аудио 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28719" y="1403104"/>
            <a:ext cx="6638095" cy="271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8170606" y="1826794"/>
            <a:ext cx="334297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дискретизация должна осуществляться с интервалом времени </a:t>
            </a:r>
          </a:p>
          <a:p>
            <a:r>
              <a:rPr lang="ru-RU" dirty="0"/>
              <a:t>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50607" y="688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789396"/>
              </p:ext>
            </p:extLst>
          </p:nvPr>
        </p:nvGraphicFramePr>
        <p:xfrm>
          <a:off x="8867485" y="2573058"/>
          <a:ext cx="1408436" cy="830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4" imgW="723586" imgH="431613" progId="Equation.3">
                  <p:embed/>
                </p:oleObj>
              </mc:Choice>
              <mc:Fallback>
                <p:oleObj r:id="rId4" imgW="723586" imgH="431613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67485" y="2573058"/>
                        <a:ext cx="1408436" cy="8308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20411" y="4118108"/>
            <a:ext cx="265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fmin</a:t>
            </a:r>
            <a:r>
              <a:rPr lang="en-US" dirty="0" smtClean="0"/>
              <a:t>=8 </a:t>
            </a:r>
            <a:r>
              <a:rPr lang="ru-RU" dirty="0" smtClean="0"/>
              <a:t>Гц  </a:t>
            </a:r>
            <a:r>
              <a:rPr lang="en-US" dirty="0" err="1" smtClean="0"/>
              <a:t>fmax</a:t>
            </a:r>
            <a:r>
              <a:rPr lang="en-US" dirty="0" smtClean="0"/>
              <a:t>=20 </a:t>
            </a:r>
            <a:r>
              <a:rPr lang="ru-RU" dirty="0" smtClean="0"/>
              <a:t>кГц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278762" y="3471776"/>
            <a:ext cx="3234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∆</a:t>
            </a:r>
            <a:r>
              <a:rPr lang="en-US" sz="2000" dirty="0"/>
              <a:t>t</a:t>
            </a:r>
            <a:r>
              <a:rPr lang="ru-RU" sz="2000" dirty="0" smtClean="0"/>
              <a:t>=25 10</a:t>
            </a:r>
            <a:r>
              <a:rPr lang="ru-RU" sz="2000" baseline="30000" dirty="0" smtClean="0"/>
              <a:t>-6</a:t>
            </a:r>
            <a:r>
              <a:rPr lang="ru-RU" sz="2000" dirty="0" smtClean="0"/>
              <a:t> сек</a:t>
            </a:r>
          </a:p>
          <a:p>
            <a:r>
              <a:rPr lang="ru-RU" sz="2000" dirty="0" smtClean="0"/>
              <a:t>40 000 отсчетов в сек.</a:t>
            </a:r>
            <a:endParaRPr lang="ru-R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278762" y="4289463"/>
            <a:ext cx="3075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Квантование – 255 уровней</a:t>
            </a:r>
          </a:p>
          <a:p>
            <a:r>
              <a:rPr lang="ru-RU" sz="2000" dirty="0" smtClean="0"/>
              <a:t>(1 байт на отсчет)</a:t>
            </a:r>
            <a:endParaRPr lang="ru-RU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1045" y="4811184"/>
            <a:ext cx="3696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Песня – 5 минут (300 сек)</a:t>
            </a:r>
          </a:p>
          <a:p>
            <a:r>
              <a:rPr lang="ru-RU" sz="2000" dirty="0" smtClean="0"/>
              <a:t>300 х 40 000=12*</a:t>
            </a:r>
            <a:r>
              <a:rPr lang="ru-RU" sz="2000" dirty="0"/>
              <a:t> </a:t>
            </a:r>
            <a:r>
              <a:rPr lang="ru-RU" sz="2000" dirty="0" smtClean="0"/>
              <a:t>10</a:t>
            </a:r>
            <a:r>
              <a:rPr lang="ru-RU" sz="2000" baseline="30000" dirty="0" smtClean="0"/>
              <a:t>6 </a:t>
            </a:r>
            <a:r>
              <a:rPr lang="ru-RU" sz="2000" dirty="0" smtClean="0"/>
              <a:t>=12 </a:t>
            </a:r>
            <a:r>
              <a:rPr lang="ru-RU" sz="2000" dirty="0" err="1" smtClean="0"/>
              <a:t>МБайт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1071716" y="5658148"/>
            <a:ext cx="502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Требуется сеть со скоростью более 100 </a:t>
            </a:r>
            <a:r>
              <a:rPr lang="en-US" dirty="0" smtClean="0"/>
              <a:t>M</a:t>
            </a:r>
            <a:r>
              <a:rPr lang="ru-RU" dirty="0" smtClean="0"/>
              <a:t>б/сек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395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ru-RU" dirty="0"/>
              <a:t>Необходимость сжатия </a:t>
            </a:r>
            <a:r>
              <a:rPr lang="ru-RU" dirty="0" smtClean="0"/>
              <a:t>видео</a:t>
            </a:r>
            <a:endParaRPr lang="ru-RU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52550"/>
            <a:ext cx="10515600" cy="48244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/>
              <a:t>Формат </a:t>
            </a:r>
            <a:r>
              <a:rPr lang="en-US" sz="2000" dirty="0" smtClean="0"/>
              <a:t>HD – 1080 x 920 </a:t>
            </a:r>
            <a:r>
              <a:rPr lang="ru-RU" sz="2000" dirty="0" smtClean="0"/>
              <a:t>пикселов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/>
              <a:t>3 байта на пиксел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/>
              <a:t>24 кадра  в сек.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/>
              <a:t>1 сек. видео – 1000 000 *3 * 24=72 Мбайт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/>
              <a:t>1 фильм (2 часа) 7200*72=518 400 Мбайт</a:t>
            </a:r>
            <a:endParaRPr lang="ru-RU" sz="2000" dirty="0"/>
          </a:p>
          <a:p>
            <a:pPr marL="0" indent="0">
              <a:buNone/>
            </a:pPr>
            <a:r>
              <a:rPr lang="ru-RU" sz="2000" dirty="0" smtClean="0"/>
              <a:t>Для передачи по сети в реальном времени</a:t>
            </a:r>
          </a:p>
          <a:p>
            <a:pPr marL="0" indent="0">
              <a:buNone/>
            </a:pPr>
            <a:r>
              <a:rPr lang="ru-RU" sz="2000" dirty="0" smtClean="0"/>
              <a:t>Требуется скорость передачи 700 Мбит в сек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dirty="0"/>
              <a:t>Поэтому хранение и передача по современным компьютерным сетям  аудио и видео информации без сжатия НЕВОЗМОЖНЫ.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76592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+mn-lt"/>
              </a:rPr>
              <a:t>Сжатие </a:t>
            </a:r>
            <a:r>
              <a:rPr lang="ru-RU" sz="4000" dirty="0" smtClean="0"/>
              <a:t>аудиоданных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sz="2400" dirty="0" smtClean="0"/>
              <a:t>Увеличение интервала дискретизации</a:t>
            </a:r>
          </a:p>
          <a:p>
            <a:pPr marL="0" indent="0">
              <a:buNone/>
            </a:pPr>
            <a:r>
              <a:rPr lang="ru-RU" sz="2400" dirty="0" smtClean="0"/>
              <a:t>При </a:t>
            </a:r>
            <a:r>
              <a:rPr lang="en-US" sz="2400" dirty="0" err="1" smtClean="0"/>
              <a:t>fmax</a:t>
            </a:r>
            <a:r>
              <a:rPr lang="en-US" sz="2400" dirty="0" smtClean="0"/>
              <a:t>=20 </a:t>
            </a:r>
            <a:r>
              <a:rPr lang="ru-RU" sz="2400" dirty="0" smtClean="0"/>
              <a:t>кГц  требуется 40 000 отсчетов в секунду</a:t>
            </a:r>
          </a:p>
          <a:p>
            <a:pPr marL="0" indent="0">
              <a:buNone/>
            </a:pPr>
            <a:r>
              <a:rPr lang="ru-RU" sz="2400" dirty="0" smtClean="0"/>
              <a:t>При </a:t>
            </a:r>
            <a:r>
              <a:rPr lang="en-US" sz="2400" dirty="0" err="1" smtClean="0"/>
              <a:t>fmax</a:t>
            </a:r>
            <a:r>
              <a:rPr lang="en-US" sz="2400" dirty="0" smtClean="0"/>
              <a:t>=3,4 </a:t>
            </a:r>
            <a:r>
              <a:rPr lang="ru-RU" sz="2400" dirty="0" smtClean="0"/>
              <a:t>кГц требуется 6800 отсчетов в секунду</a:t>
            </a:r>
          </a:p>
          <a:p>
            <a:pPr marL="0" indent="0">
              <a:buNone/>
            </a:pPr>
            <a:r>
              <a:rPr lang="ru-RU" sz="2400" dirty="0" smtClean="0"/>
              <a:t>2. Исключение слабых гармоник вблизи сильных</a:t>
            </a:r>
          </a:p>
          <a:p>
            <a:pPr marL="0" indent="0">
              <a:buNone/>
            </a:pPr>
            <a:r>
              <a:rPr lang="ru-RU" sz="2400" dirty="0" smtClean="0"/>
              <a:t>3. Использование </a:t>
            </a:r>
            <a:r>
              <a:rPr lang="ru-RU" sz="2400" dirty="0" err="1" smtClean="0"/>
              <a:t>психоакустической</a:t>
            </a:r>
            <a:r>
              <a:rPr lang="ru-RU" sz="2400" dirty="0" smtClean="0"/>
              <a:t> модели</a:t>
            </a:r>
            <a:endParaRPr lang="ru-RU" sz="2400" dirty="0"/>
          </a:p>
          <a:p>
            <a:pPr marL="0" indent="0">
              <a:buNone/>
            </a:pPr>
            <a:r>
              <a:rPr lang="ru-RU" sz="2000" dirty="0" smtClean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10187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Форматы аудиофайлов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66825"/>
            <a:ext cx="10515600" cy="49373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МРЗ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 аудио 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MPEG1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уровня 3 (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Сжатие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коэффициентом примерно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10:1.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жатый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аудиопоток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расщепляется на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фрагменты (кадры), каждый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которых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имеет заголовок, в котором указываются скорость передачи, частота дискретизации и другие параметры.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ru-RU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Advanced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расширенное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аудиокодирование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MPEG2</a:t>
            </a:r>
            <a:endParaRPr lang="en-US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ААС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выше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качества 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MP3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при одинаковых скоростях передачи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битовсли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ААС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используется при меньших скоростях передачи, чем 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MP3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лгоритмы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кодирования, используемые в данном формате, достаточно сложны, поэтому для создания 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AAC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-файла требуется значительное количество времени и системных ресурсов.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4449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1894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Сжатие изображений</a:t>
            </a:r>
            <a:endParaRPr lang="ru-RU" sz="4000" dirty="0"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14168"/>
            <a:ext cx="10515600" cy="466279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изображений</a:t>
            </a:r>
          </a:p>
          <a:p>
            <a:pPr marL="457200" lvl="0" indent="-4572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размер (кодируется каждый пиксел)</a:t>
            </a:r>
          </a:p>
          <a:p>
            <a:pPr marL="457200" lvl="0" indent="-4572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Человеческое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зрение при анализе изображения оперирует контурами, общим переходом цветов и сравнительно нечувствительно к малым изменениям в изображении. 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Изображение обладает избыточностью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двух измерениях. </a:t>
            </a:r>
          </a:p>
        </p:txBody>
      </p:sp>
    </p:spTree>
    <p:extLst>
      <p:ext uri="{BB962C8B-B14F-4D97-AF65-F5344CB8AC3E}">
        <p14:creationId xmlns:p14="http://schemas.microsoft.com/office/powerpoint/2010/main" val="286932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Классы изображений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057276"/>
            <a:ext cx="10515600" cy="5394324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- 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совокупность изображений, применение к которым алгоритма архивации дает качественно одинаковые результаты. 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Изображения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небольшим количеством цветов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(4-16) и большими областями, заполненными одним цветом. Плавные переходы цветов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отсутствуют (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деловая графика — гистограммы, диаграммы, графики и т.п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.).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Изображения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 плавными переходами цветов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построенные на компьютере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(графика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презентаций, эскизные модели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САПР).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Фотореалистичные изображения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(отсканированные фотографии)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Фотореалистичные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изображения с наложением деловой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(реклама).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адачей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поиск наилучшего алгоритма для конкретного класса изображений.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555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51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Параметры алгоритмов сжатия</a:t>
            </a:r>
            <a:endParaRPr lang="ru-RU" sz="4000" dirty="0"/>
          </a:p>
        </p:txBody>
      </p:sp>
      <p:sp>
        <p:nvSpPr>
          <p:cNvPr id="7" name="Объект 6"/>
          <p:cNvSpPr txBox="1">
            <a:spLocks noGrp="1"/>
          </p:cNvSpPr>
          <p:nvPr>
            <p:ph idx="1"/>
          </p:nvPr>
        </p:nvSpPr>
        <p:spPr>
          <a:xfrm>
            <a:off x="909638" y="1228725"/>
            <a:ext cx="10515600" cy="409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Коэффициент </a:t>
            </a:r>
            <a:r>
              <a:rPr lang="ru-RU" dirty="0"/>
              <a:t>сжатия – отношение объема </a:t>
            </a:r>
            <a:r>
              <a:rPr lang="ru-RU" dirty="0" smtClean="0"/>
              <a:t>исходного файла </a:t>
            </a:r>
            <a:r>
              <a:rPr lang="ru-RU" dirty="0"/>
              <a:t>к объему </a:t>
            </a:r>
            <a:r>
              <a:rPr lang="ru-RU" dirty="0" smtClean="0"/>
              <a:t>сжатого </a:t>
            </a:r>
            <a:r>
              <a:rPr lang="ru-RU" dirty="0"/>
              <a:t>файла;</a:t>
            </a:r>
          </a:p>
          <a:p>
            <a:r>
              <a:rPr lang="ru-RU" dirty="0" smtClean="0"/>
              <a:t>Точность </a:t>
            </a:r>
            <a:r>
              <a:rPr lang="ru-RU" dirty="0"/>
              <a:t>восстановления – среднеквадратичное отклонение значений пикселей сжатого изображения от оригинала;</a:t>
            </a:r>
          </a:p>
          <a:p>
            <a:r>
              <a:rPr lang="ru-RU" dirty="0" smtClean="0"/>
              <a:t>Скорость </a:t>
            </a:r>
            <a:r>
              <a:rPr lang="ru-RU" dirty="0"/>
              <a:t>компрессии и декомпрессии – суммарное время сжатия и восстановления;</a:t>
            </a:r>
          </a:p>
          <a:p>
            <a:r>
              <a:rPr lang="ru-RU" dirty="0" smtClean="0"/>
              <a:t>Симметричность </a:t>
            </a:r>
            <a:r>
              <a:rPr lang="ru-RU" dirty="0"/>
              <a:t>– отношение времени сжатия ко времени восстановления.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82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025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ru-RU" sz="4000" dirty="0" smtClean="0"/>
              <a:t>Примеры сжатия изображений</a:t>
            </a:r>
            <a:endParaRPr lang="ru-RU" sz="4000" dirty="0"/>
          </a:p>
        </p:txBody>
      </p:sp>
      <p:pic>
        <p:nvPicPr>
          <p:cNvPr id="2050" name="Picture 2" descr="https://thecode.media/wp-content/uploads/2020/11/image2-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4943"/>
            <a:ext cx="10515600" cy="364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65006" y="5742039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Оригинал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823587" y="5771535"/>
            <a:ext cx="403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Сжатие в 20 раз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26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1015</Words>
  <Application>Microsoft Office PowerPoint</Application>
  <PresentationFormat>Широкоэкранный</PresentationFormat>
  <Paragraphs>128</Paragraphs>
  <Slides>19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Тема Office</vt:lpstr>
      <vt:lpstr>Equation.3</vt:lpstr>
      <vt:lpstr>Лекция 9. Сжатие данных с потерями</vt:lpstr>
      <vt:lpstr>   Необходимость сжатия аудио   </vt:lpstr>
      <vt:lpstr>Необходимость сжатия видео</vt:lpstr>
      <vt:lpstr>Сжатие аудиоданных</vt:lpstr>
      <vt:lpstr>Форматы аудиофайлов</vt:lpstr>
      <vt:lpstr>Сжатие изображений</vt:lpstr>
      <vt:lpstr>Классы изображений</vt:lpstr>
      <vt:lpstr>Параметры алгоритмов сжатия</vt:lpstr>
      <vt:lpstr>Примеры сжатия изображений</vt:lpstr>
      <vt:lpstr>Пример сжатия изображения</vt:lpstr>
      <vt:lpstr>Алгоритмы сжатия</vt:lpstr>
      <vt:lpstr>Фрактальное сжатие</vt:lpstr>
      <vt:lpstr>Сжатие видеоданных</vt:lpstr>
      <vt:lpstr>Избыточность видеоданных</vt:lpstr>
      <vt:lpstr>Межкадровая разность</vt:lpstr>
      <vt:lpstr>Типы кадров</vt:lpstr>
      <vt:lpstr>Алгоритм сжатия видео</vt:lpstr>
      <vt:lpstr>Форматы сжатия видео</vt:lpstr>
      <vt:lpstr>Форматы сжатия видео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Лекция 13. Алгоритмы сжатия данных </dc:title>
  <dc:creator>Andrey</dc:creator>
  <cp:lastModifiedBy>Andrey</cp:lastModifiedBy>
  <cp:revision>57</cp:revision>
  <dcterms:created xsi:type="dcterms:W3CDTF">2021-11-01T06:09:29Z</dcterms:created>
  <dcterms:modified xsi:type="dcterms:W3CDTF">2023-02-10T15:23:54Z</dcterms:modified>
</cp:coreProperties>
</file>